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59" r:id="rId6"/>
    <p:sldId id="260" r:id="rId7"/>
    <p:sldId id="261" r:id="rId8"/>
    <p:sldId id="262" r:id="rId9"/>
    <p:sldId id="263" r:id="rId10"/>
    <p:sldId id="264"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9F5F41-2A11-4EF9-B745-F5DF0891FF5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B052BDF7-CC67-4560-BD7D-9D5C984F1B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B3B205D7-8075-485D-A080-7D1556A4EFF9}"/>
              </a:ext>
            </a:extLst>
          </p:cNvPr>
          <p:cNvSpPr>
            <a:spLocks noGrp="1"/>
          </p:cNvSpPr>
          <p:nvPr>
            <p:ph type="dt" sz="half" idx="10"/>
          </p:nvPr>
        </p:nvSpPr>
        <p:spPr/>
        <p:txBody>
          <a:bodyPr/>
          <a:lstStyle/>
          <a:p>
            <a:fld id="{C33070FF-DFE5-4803-A5C2-B675F8C5E8DE}" type="datetimeFigureOut">
              <a:rPr lang="de-DE" smtClean="0"/>
              <a:t>18.01.2024</a:t>
            </a:fld>
            <a:endParaRPr lang="de-DE"/>
          </a:p>
        </p:txBody>
      </p:sp>
      <p:sp>
        <p:nvSpPr>
          <p:cNvPr id="5" name="Fußzeilenplatzhalter 4">
            <a:extLst>
              <a:ext uri="{FF2B5EF4-FFF2-40B4-BE49-F238E27FC236}">
                <a16:creationId xmlns:a16="http://schemas.microsoft.com/office/drawing/2014/main" id="{EC020CED-E51B-469B-AB85-35B3922D949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549111-918D-45DB-A0A2-6EDE12A750C8}"/>
              </a:ext>
            </a:extLst>
          </p:cNvPr>
          <p:cNvSpPr>
            <a:spLocks noGrp="1"/>
          </p:cNvSpPr>
          <p:nvPr>
            <p:ph type="sldNum" sz="quarter" idx="12"/>
          </p:nvPr>
        </p:nvSpPr>
        <p:spPr/>
        <p:txBody>
          <a:bodyPr/>
          <a:lstStyle/>
          <a:p>
            <a:fld id="{0D3246FC-6151-4CE6-AC66-731DEF56D044}" type="slidenum">
              <a:rPr lang="de-DE" smtClean="0"/>
              <a:t>‹Nr.›</a:t>
            </a:fld>
            <a:endParaRPr lang="de-DE"/>
          </a:p>
        </p:txBody>
      </p:sp>
    </p:spTree>
    <p:extLst>
      <p:ext uri="{BB962C8B-B14F-4D97-AF65-F5344CB8AC3E}">
        <p14:creationId xmlns:p14="http://schemas.microsoft.com/office/powerpoint/2010/main" val="4146195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D5CE9D-F740-455F-A50E-B7B941ED1B07}"/>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9D9C8604-6615-4DB7-B6D0-775101BB1214}"/>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D2CCC3F-DCDA-4C72-AB8F-A99202A0257B}"/>
              </a:ext>
            </a:extLst>
          </p:cNvPr>
          <p:cNvSpPr>
            <a:spLocks noGrp="1"/>
          </p:cNvSpPr>
          <p:nvPr>
            <p:ph type="dt" sz="half" idx="10"/>
          </p:nvPr>
        </p:nvSpPr>
        <p:spPr/>
        <p:txBody>
          <a:bodyPr/>
          <a:lstStyle/>
          <a:p>
            <a:fld id="{C33070FF-DFE5-4803-A5C2-B675F8C5E8DE}" type="datetimeFigureOut">
              <a:rPr lang="de-DE" smtClean="0"/>
              <a:t>18.01.2024</a:t>
            </a:fld>
            <a:endParaRPr lang="de-DE"/>
          </a:p>
        </p:txBody>
      </p:sp>
      <p:sp>
        <p:nvSpPr>
          <p:cNvPr id="5" name="Fußzeilenplatzhalter 4">
            <a:extLst>
              <a:ext uri="{FF2B5EF4-FFF2-40B4-BE49-F238E27FC236}">
                <a16:creationId xmlns:a16="http://schemas.microsoft.com/office/drawing/2014/main" id="{8B41242F-526E-4E4F-BB93-8E6E30EB186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025CA7C-47AE-47F2-9AE4-C6295AE4BBF4}"/>
              </a:ext>
            </a:extLst>
          </p:cNvPr>
          <p:cNvSpPr>
            <a:spLocks noGrp="1"/>
          </p:cNvSpPr>
          <p:nvPr>
            <p:ph type="sldNum" sz="quarter" idx="12"/>
          </p:nvPr>
        </p:nvSpPr>
        <p:spPr/>
        <p:txBody>
          <a:bodyPr/>
          <a:lstStyle/>
          <a:p>
            <a:fld id="{0D3246FC-6151-4CE6-AC66-731DEF56D044}" type="slidenum">
              <a:rPr lang="de-DE" smtClean="0"/>
              <a:t>‹Nr.›</a:t>
            </a:fld>
            <a:endParaRPr lang="de-DE"/>
          </a:p>
        </p:txBody>
      </p:sp>
    </p:spTree>
    <p:extLst>
      <p:ext uri="{BB962C8B-B14F-4D97-AF65-F5344CB8AC3E}">
        <p14:creationId xmlns:p14="http://schemas.microsoft.com/office/powerpoint/2010/main" val="3608104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2C7808C8-1193-4D33-9F4F-82CB36EDBB0D}"/>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995D4D32-2F86-4659-8F5E-7FFCCE7F59A4}"/>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F547032-71A3-4CBD-8BAE-3589A310E847}"/>
              </a:ext>
            </a:extLst>
          </p:cNvPr>
          <p:cNvSpPr>
            <a:spLocks noGrp="1"/>
          </p:cNvSpPr>
          <p:nvPr>
            <p:ph type="dt" sz="half" idx="10"/>
          </p:nvPr>
        </p:nvSpPr>
        <p:spPr/>
        <p:txBody>
          <a:bodyPr/>
          <a:lstStyle/>
          <a:p>
            <a:fld id="{C33070FF-DFE5-4803-A5C2-B675F8C5E8DE}" type="datetimeFigureOut">
              <a:rPr lang="de-DE" smtClean="0"/>
              <a:t>18.01.2024</a:t>
            </a:fld>
            <a:endParaRPr lang="de-DE"/>
          </a:p>
        </p:txBody>
      </p:sp>
      <p:sp>
        <p:nvSpPr>
          <p:cNvPr id="5" name="Fußzeilenplatzhalter 4">
            <a:extLst>
              <a:ext uri="{FF2B5EF4-FFF2-40B4-BE49-F238E27FC236}">
                <a16:creationId xmlns:a16="http://schemas.microsoft.com/office/drawing/2014/main" id="{54443856-6044-4EC4-A1D0-69FF805522E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06F6470-B130-4101-AD05-25F78ACAFD8B}"/>
              </a:ext>
            </a:extLst>
          </p:cNvPr>
          <p:cNvSpPr>
            <a:spLocks noGrp="1"/>
          </p:cNvSpPr>
          <p:nvPr>
            <p:ph type="sldNum" sz="quarter" idx="12"/>
          </p:nvPr>
        </p:nvSpPr>
        <p:spPr/>
        <p:txBody>
          <a:bodyPr/>
          <a:lstStyle/>
          <a:p>
            <a:fld id="{0D3246FC-6151-4CE6-AC66-731DEF56D044}" type="slidenum">
              <a:rPr lang="de-DE" smtClean="0"/>
              <a:t>‹Nr.›</a:t>
            </a:fld>
            <a:endParaRPr lang="de-DE"/>
          </a:p>
        </p:txBody>
      </p:sp>
    </p:spTree>
    <p:extLst>
      <p:ext uri="{BB962C8B-B14F-4D97-AF65-F5344CB8AC3E}">
        <p14:creationId xmlns:p14="http://schemas.microsoft.com/office/powerpoint/2010/main" val="3584919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5BEC2E-1803-4DE1-8027-B0FC96C3551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521E8AB-7123-4124-A9CE-06527F65A95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DCC9276-2C06-4A9C-BCC2-7BBA5F25A5D9}"/>
              </a:ext>
            </a:extLst>
          </p:cNvPr>
          <p:cNvSpPr>
            <a:spLocks noGrp="1"/>
          </p:cNvSpPr>
          <p:nvPr>
            <p:ph type="dt" sz="half" idx="10"/>
          </p:nvPr>
        </p:nvSpPr>
        <p:spPr/>
        <p:txBody>
          <a:bodyPr/>
          <a:lstStyle/>
          <a:p>
            <a:fld id="{C33070FF-DFE5-4803-A5C2-B675F8C5E8DE}" type="datetimeFigureOut">
              <a:rPr lang="de-DE" smtClean="0"/>
              <a:t>18.01.2024</a:t>
            </a:fld>
            <a:endParaRPr lang="de-DE"/>
          </a:p>
        </p:txBody>
      </p:sp>
      <p:sp>
        <p:nvSpPr>
          <p:cNvPr id="5" name="Fußzeilenplatzhalter 4">
            <a:extLst>
              <a:ext uri="{FF2B5EF4-FFF2-40B4-BE49-F238E27FC236}">
                <a16:creationId xmlns:a16="http://schemas.microsoft.com/office/drawing/2014/main" id="{5D95E54B-69D1-4479-84CE-5B0DA938934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3D83C3E-6339-4461-82AE-CF70A9AD90AC}"/>
              </a:ext>
            </a:extLst>
          </p:cNvPr>
          <p:cNvSpPr>
            <a:spLocks noGrp="1"/>
          </p:cNvSpPr>
          <p:nvPr>
            <p:ph type="sldNum" sz="quarter" idx="12"/>
          </p:nvPr>
        </p:nvSpPr>
        <p:spPr/>
        <p:txBody>
          <a:bodyPr/>
          <a:lstStyle/>
          <a:p>
            <a:fld id="{0D3246FC-6151-4CE6-AC66-731DEF56D044}" type="slidenum">
              <a:rPr lang="de-DE" smtClean="0"/>
              <a:t>‹Nr.›</a:t>
            </a:fld>
            <a:endParaRPr lang="de-DE"/>
          </a:p>
        </p:txBody>
      </p:sp>
    </p:spTree>
    <p:extLst>
      <p:ext uri="{BB962C8B-B14F-4D97-AF65-F5344CB8AC3E}">
        <p14:creationId xmlns:p14="http://schemas.microsoft.com/office/powerpoint/2010/main" val="1693972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31BF1D-650C-4F4F-867D-D920907B110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EB088C8B-4F4E-4007-B239-F3AB0358DC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519977E-C1E5-41D7-80C7-103B5A561DB2}"/>
              </a:ext>
            </a:extLst>
          </p:cNvPr>
          <p:cNvSpPr>
            <a:spLocks noGrp="1"/>
          </p:cNvSpPr>
          <p:nvPr>
            <p:ph type="dt" sz="half" idx="10"/>
          </p:nvPr>
        </p:nvSpPr>
        <p:spPr/>
        <p:txBody>
          <a:bodyPr/>
          <a:lstStyle/>
          <a:p>
            <a:fld id="{C33070FF-DFE5-4803-A5C2-B675F8C5E8DE}" type="datetimeFigureOut">
              <a:rPr lang="de-DE" smtClean="0"/>
              <a:t>18.01.2024</a:t>
            </a:fld>
            <a:endParaRPr lang="de-DE"/>
          </a:p>
        </p:txBody>
      </p:sp>
      <p:sp>
        <p:nvSpPr>
          <p:cNvPr id="5" name="Fußzeilenplatzhalter 4">
            <a:extLst>
              <a:ext uri="{FF2B5EF4-FFF2-40B4-BE49-F238E27FC236}">
                <a16:creationId xmlns:a16="http://schemas.microsoft.com/office/drawing/2014/main" id="{85F2356A-0740-4605-9786-D909B742B2C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3DAE70C-7414-4B1D-B55F-078FE848F3FA}"/>
              </a:ext>
            </a:extLst>
          </p:cNvPr>
          <p:cNvSpPr>
            <a:spLocks noGrp="1"/>
          </p:cNvSpPr>
          <p:nvPr>
            <p:ph type="sldNum" sz="quarter" idx="12"/>
          </p:nvPr>
        </p:nvSpPr>
        <p:spPr/>
        <p:txBody>
          <a:bodyPr/>
          <a:lstStyle/>
          <a:p>
            <a:fld id="{0D3246FC-6151-4CE6-AC66-731DEF56D044}" type="slidenum">
              <a:rPr lang="de-DE" smtClean="0"/>
              <a:t>‹Nr.›</a:t>
            </a:fld>
            <a:endParaRPr lang="de-DE"/>
          </a:p>
        </p:txBody>
      </p:sp>
    </p:spTree>
    <p:extLst>
      <p:ext uri="{BB962C8B-B14F-4D97-AF65-F5344CB8AC3E}">
        <p14:creationId xmlns:p14="http://schemas.microsoft.com/office/powerpoint/2010/main" val="180136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ACCBA1-E917-4C75-9E4D-377F6F32191B}"/>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5BE1F0E6-97C0-4559-BE69-0EF63421E013}"/>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8DD45D90-F225-46E5-800D-07A5CCE6393A}"/>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7B3361BF-4E6C-418C-B469-E821C700A07D}"/>
              </a:ext>
            </a:extLst>
          </p:cNvPr>
          <p:cNvSpPr>
            <a:spLocks noGrp="1"/>
          </p:cNvSpPr>
          <p:nvPr>
            <p:ph type="dt" sz="half" idx="10"/>
          </p:nvPr>
        </p:nvSpPr>
        <p:spPr/>
        <p:txBody>
          <a:bodyPr/>
          <a:lstStyle/>
          <a:p>
            <a:fld id="{C33070FF-DFE5-4803-A5C2-B675F8C5E8DE}" type="datetimeFigureOut">
              <a:rPr lang="de-DE" smtClean="0"/>
              <a:t>18.01.2024</a:t>
            </a:fld>
            <a:endParaRPr lang="de-DE"/>
          </a:p>
        </p:txBody>
      </p:sp>
      <p:sp>
        <p:nvSpPr>
          <p:cNvPr id="6" name="Fußzeilenplatzhalter 5">
            <a:extLst>
              <a:ext uri="{FF2B5EF4-FFF2-40B4-BE49-F238E27FC236}">
                <a16:creationId xmlns:a16="http://schemas.microsoft.com/office/drawing/2014/main" id="{54211BBE-D140-491E-AC39-596EA668730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F30F7D2-4D58-4C32-ADD3-B3DE4BB1EBA4}"/>
              </a:ext>
            </a:extLst>
          </p:cNvPr>
          <p:cNvSpPr>
            <a:spLocks noGrp="1"/>
          </p:cNvSpPr>
          <p:nvPr>
            <p:ph type="sldNum" sz="quarter" idx="12"/>
          </p:nvPr>
        </p:nvSpPr>
        <p:spPr/>
        <p:txBody>
          <a:bodyPr/>
          <a:lstStyle/>
          <a:p>
            <a:fld id="{0D3246FC-6151-4CE6-AC66-731DEF56D044}" type="slidenum">
              <a:rPr lang="de-DE" smtClean="0"/>
              <a:t>‹Nr.›</a:t>
            </a:fld>
            <a:endParaRPr lang="de-DE"/>
          </a:p>
        </p:txBody>
      </p:sp>
    </p:spTree>
    <p:extLst>
      <p:ext uri="{BB962C8B-B14F-4D97-AF65-F5344CB8AC3E}">
        <p14:creationId xmlns:p14="http://schemas.microsoft.com/office/powerpoint/2010/main" val="4132746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15A495-4889-407B-A880-4A89DF115A0D}"/>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949BE942-58A9-4661-BC25-DA163A9661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496EA40-BFE2-40F5-B4DA-EF149FE7907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A72BDF7-88A5-45DC-BCBB-A189AAB611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3BF18D7-07F7-4748-AD9D-1C6FB4EB8972}"/>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D2384605-48D1-4287-ABCF-2A4D6E337C8D}"/>
              </a:ext>
            </a:extLst>
          </p:cNvPr>
          <p:cNvSpPr>
            <a:spLocks noGrp="1"/>
          </p:cNvSpPr>
          <p:nvPr>
            <p:ph type="dt" sz="half" idx="10"/>
          </p:nvPr>
        </p:nvSpPr>
        <p:spPr/>
        <p:txBody>
          <a:bodyPr/>
          <a:lstStyle/>
          <a:p>
            <a:fld id="{C33070FF-DFE5-4803-A5C2-B675F8C5E8DE}" type="datetimeFigureOut">
              <a:rPr lang="de-DE" smtClean="0"/>
              <a:t>18.01.2024</a:t>
            </a:fld>
            <a:endParaRPr lang="de-DE"/>
          </a:p>
        </p:txBody>
      </p:sp>
      <p:sp>
        <p:nvSpPr>
          <p:cNvPr id="8" name="Fußzeilenplatzhalter 7">
            <a:extLst>
              <a:ext uri="{FF2B5EF4-FFF2-40B4-BE49-F238E27FC236}">
                <a16:creationId xmlns:a16="http://schemas.microsoft.com/office/drawing/2014/main" id="{9EDE37D9-5BF1-4160-897F-8074F22533A1}"/>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CF544ABB-802B-4533-88F7-A64161B5F6E6}"/>
              </a:ext>
            </a:extLst>
          </p:cNvPr>
          <p:cNvSpPr>
            <a:spLocks noGrp="1"/>
          </p:cNvSpPr>
          <p:nvPr>
            <p:ph type="sldNum" sz="quarter" idx="12"/>
          </p:nvPr>
        </p:nvSpPr>
        <p:spPr/>
        <p:txBody>
          <a:bodyPr/>
          <a:lstStyle/>
          <a:p>
            <a:fld id="{0D3246FC-6151-4CE6-AC66-731DEF56D044}" type="slidenum">
              <a:rPr lang="de-DE" smtClean="0"/>
              <a:t>‹Nr.›</a:t>
            </a:fld>
            <a:endParaRPr lang="de-DE"/>
          </a:p>
        </p:txBody>
      </p:sp>
    </p:spTree>
    <p:extLst>
      <p:ext uri="{BB962C8B-B14F-4D97-AF65-F5344CB8AC3E}">
        <p14:creationId xmlns:p14="http://schemas.microsoft.com/office/powerpoint/2010/main" val="2891414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EFBA6C-12B3-4B74-9E18-F03A21594938}"/>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CDC68CB-3D87-47A8-85D8-5831D9A9EFB9}"/>
              </a:ext>
            </a:extLst>
          </p:cNvPr>
          <p:cNvSpPr>
            <a:spLocks noGrp="1"/>
          </p:cNvSpPr>
          <p:nvPr>
            <p:ph type="dt" sz="half" idx="10"/>
          </p:nvPr>
        </p:nvSpPr>
        <p:spPr/>
        <p:txBody>
          <a:bodyPr/>
          <a:lstStyle/>
          <a:p>
            <a:fld id="{C33070FF-DFE5-4803-A5C2-B675F8C5E8DE}" type="datetimeFigureOut">
              <a:rPr lang="de-DE" smtClean="0"/>
              <a:t>18.01.2024</a:t>
            </a:fld>
            <a:endParaRPr lang="de-DE"/>
          </a:p>
        </p:txBody>
      </p:sp>
      <p:sp>
        <p:nvSpPr>
          <p:cNvPr id="4" name="Fußzeilenplatzhalter 3">
            <a:extLst>
              <a:ext uri="{FF2B5EF4-FFF2-40B4-BE49-F238E27FC236}">
                <a16:creationId xmlns:a16="http://schemas.microsoft.com/office/drawing/2014/main" id="{02E98966-EA8A-4AE6-8429-093965D9ECB2}"/>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7BB264C4-6BF8-4ACC-B6F1-19B253E49CCC}"/>
              </a:ext>
            </a:extLst>
          </p:cNvPr>
          <p:cNvSpPr>
            <a:spLocks noGrp="1"/>
          </p:cNvSpPr>
          <p:nvPr>
            <p:ph type="sldNum" sz="quarter" idx="12"/>
          </p:nvPr>
        </p:nvSpPr>
        <p:spPr/>
        <p:txBody>
          <a:bodyPr/>
          <a:lstStyle/>
          <a:p>
            <a:fld id="{0D3246FC-6151-4CE6-AC66-731DEF56D044}" type="slidenum">
              <a:rPr lang="de-DE" smtClean="0"/>
              <a:t>‹Nr.›</a:t>
            </a:fld>
            <a:endParaRPr lang="de-DE"/>
          </a:p>
        </p:txBody>
      </p:sp>
    </p:spTree>
    <p:extLst>
      <p:ext uri="{BB962C8B-B14F-4D97-AF65-F5344CB8AC3E}">
        <p14:creationId xmlns:p14="http://schemas.microsoft.com/office/powerpoint/2010/main" val="3686960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283C8F18-B8C4-405C-9681-07EA62A5B509}"/>
              </a:ext>
            </a:extLst>
          </p:cNvPr>
          <p:cNvSpPr>
            <a:spLocks noGrp="1"/>
          </p:cNvSpPr>
          <p:nvPr>
            <p:ph type="dt" sz="half" idx="10"/>
          </p:nvPr>
        </p:nvSpPr>
        <p:spPr/>
        <p:txBody>
          <a:bodyPr/>
          <a:lstStyle/>
          <a:p>
            <a:fld id="{C33070FF-DFE5-4803-A5C2-B675F8C5E8DE}" type="datetimeFigureOut">
              <a:rPr lang="de-DE" smtClean="0"/>
              <a:t>18.01.2024</a:t>
            </a:fld>
            <a:endParaRPr lang="de-DE"/>
          </a:p>
        </p:txBody>
      </p:sp>
      <p:sp>
        <p:nvSpPr>
          <p:cNvPr id="3" name="Fußzeilenplatzhalter 2">
            <a:extLst>
              <a:ext uri="{FF2B5EF4-FFF2-40B4-BE49-F238E27FC236}">
                <a16:creationId xmlns:a16="http://schemas.microsoft.com/office/drawing/2014/main" id="{33F158B7-9F88-461B-8ACA-2917F6207FAD}"/>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1C0F8105-55E7-498B-ACCD-83AB0D1B6F83}"/>
              </a:ext>
            </a:extLst>
          </p:cNvPr>
          <p:cNvSpPr>
            <a:spLocks noGrp="1"/>
          </p:cNvSpPr>
          <p:nvPr>
            <p:ph type="sldNum" sz="quarter" idx="12"/>
          </p:nvPr>
        </p:nvSpPr>
        <p:spPr/>
        <p:txBody>
          <a:bodyPr/>
          <a:lstStyle/>
          <a:p>
            <a:fld id="{0D3246FC-6151-4CE6-AC66-731DEF56D044}" type="slidenum">
              <a:rPr lang="de-DE" smtClean="0"/>
              <a:t>‹Nr.›</a:t>
            </a:fld>
            <a:endParaRPr lang="de-DE"/>
          </a:p>
        </p:txBody>
      </p:sp>
    </p:spTree>
    <p:extLst>
      <p:ext uri="{BB962C8B-B14F-4D97-AF65-F5344CB8AC3E}">
        <p14:creationId xmlns:p14="http://schemas.microsoft.com/office/powerpoint/2010/main" val="3118323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0509B5-DBDE-4FA4-82EF-2577654A28C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05FBD375-11B6-468F-A397-8A5EC4588F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E64AE5F5-1009-4603-84C5-07F4D095B3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09BE3E8-9AA8-4BC8-8159-93AE2340AF62}"/>
              </a:ext>
            </a:extLst>
          </p:cNvPr>
          <p:cNvSpPr>
            <a:spLocks noGrp="1"/>
          </p:cNvSpPr>
          <p:nvPr>
            <p:ph type="dt" sz="half" idx="10"/>
          </p:nvPr>
        </p:nvSpPr>
        <p:spPr/>
        <p:txBody>
          <a:bodyPr/>
          <a:lstStyle/>
          <a:p>
            <a:fld id="{C33070FF-DFE5-4803-A5C2-B675F8C5E8DE}" type="datetimeFigureOut">
              <a:rPr lang="de-DE" smtClean="0"/>
              <a:t>18.01.2024</a:t>
            </a:fld>
            <a:endParaRPr lang="de-DE"/>
          </a:p>
        </p:txBody>
      </p:sp>
      <p:sp>
        <p:nvSpPr>
          <p:cNvPr id="6" name="Fußzeilenplatzhalter 5">
            <a:extLst>
              <a:ext uri="{FF2B5EF4-FFF2-40B4-BE49-F238E27FC236}">
                <a16:creationId xmlns:a16="http://schemas.microsoft.com/office/drawing/2014/main" id="{704DAB37-6202-47D8-8CF2-F3100D5958A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49C17D3-D23B-48C5-83D1-BDF425496B82}"/>
              </a:ext>
            </a:extLst>
          </p:cNvPr>
          <p:cNvSpPr>
            <a:spLocks noGrp="1"/>
          </p:cNvSpPr>
          <p:nvPr>
            <p:ph type="sldNum" sz="quarter" idx="12"/>
          </p:nvPr>
        </p:nvSpPr>
        <p:spPr/>
        <p:txBody>
          <a:bodyPr/>
          <a:lstStyle/>
          <a:p>
            <a:fld id="{0D3246FC-6151-4CE6-AC66-731DEF56D044}" type="slidenum">
              <a:rPr lang="de-DE" smtClean="0"/>
              <a:t>‹Nr.›</a:t>
            </a:fld>
            <a:endParaRPr lang="de-DE"/>
          </a:p>
        </p:txBody>
      </p:sp>
    </p:spTree>
    <p:extLst>
      <p:ext uri="{BB962C8B-B14F-4D97-AF65-F5344CB8AC3E}">
        <p14:creationId xmlns:p14="http://schemas.microsoft.com/office/powerpoint/2010/main" val="3916178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E66E2E-B7A1-40FA-B004-AFF3E7CB19C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9A9DFB29-4A50-4AE1-9E34-25AFFAEB9C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E3618134-F9AE-42C3-83F8-FE5DBACFF8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B7EF5A8-1FFC-49BD-B855-F71614D81011}"/>
              </a:ext>
            </a:extLst>
          </p:cNvPr>
          <p:cNvSpPr>
            <a:spLocks noGrp="1"/>
          </p:cNvSpPr>
          <p:nvPr>
            <p:ph type="dt" sz="half" idx="10"/>
          </p:nvPr>
        </p:nvSpPr>
        <p:spPr/>
        <p:txBody>
          <a:bodyPr/>
          <a:lstStyle/>
          <a:p>
            <a:fld id="{C33070FF-DFE5-4803-A5C2-B675F8C5E8DE}" type="datetimeFigureOut">
              <a:rPr lang="de-DE" smtClean="0"/>
              <a:t>18.01.2024</a:t>
            </a:fld>
            <a:endParaRPr lang="de-DE"/>
          </a:p>
        </p:txBody>
      </p:sp>
      <p:sp>
        <p:nvSpPr>
          <p:cNvPr id="6" name="Fußzeilenplatzhalter 5">
            <a:extLst>
              <a:ext uri="{FF2B5EF4-FFF2-40B4-BE49-F238E27FC236}">
                <a16:creationId xmlns:a16="http://schemas.microsoft.com/office/drawing/2014/main" id="{7E08A783-3097-4CB2-B451-F4775543734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36EBEDE-4B75-4F90-8512-604703A7A84B}"/>
              </a:ext>
            </a:extLst>
          </p:cNvPr>
          <p:cNvSpPr>
            <a:spLocks noGrp="1"/>
          </p:cNvSpPr>
          <p:nvPr>
            <p:ph type="sldNum" sz="quarter" idx="12"/>
          </p:nvPr>
        </p:nvSpPr>
        <p:spPr/>
        <p:txBody>
          <a:bodyPr/>
          <a:lstStyle/>
          <a:p>
            <a:fld id="{0D3246FC-6151-4CE6-AC66-731DEF56D044}" type="slidenum">
              <a:rPr lang="de-DE" smtClean="0"/>
              <a:t>‹Nr.›</a:t>
            </a:fld>
            <a:endParaRPr lang="de-DE"/>
          </a:p>
        </p:txBody>
      </p:sp>
    </p:spTree>
    <p:extLst>
      <p:ext uri="{BB962C8B-B14F-4D97-AF65-F5344CB8AC3E}">
        <p14:creationId xmlns:p14="http://schemas.microsoft.com/office/powerpoint/2010/main" val="4274037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015A223-75D7-4773-8CF4-D8B6503466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B3454A57-DEEB-4043-B06E-8D0A3A6428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C8E4237-4FA2-4FE5-BAC7-1C7642D8EF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3070FF-DFE5-4803-A5C2-B675F8C5E8DE}" type="datetimeFigureOut">
              <a:rPr lang="de-DE" smtClean="0"/>
              <a:t>18.01.2024</a:t>
            </a:fld>
            <a:endParaRPr lang="de-DE"/>
          </a:p>
        </p:txBody>
      </p:sp>
      <p:sp>
        <p:nvSpPr>
          <p:cNvPr id="5" name="Fußzeilenplatzhalter 4">
            <a:extLst>
              <a:ext uri="{FF2B5EF4-FFF2-40B4-BE49-F238E27FC236}">
                <a16:creationId xmlns:a16="http://schemas.microsoft.com/office/drawing/2014/main" id="{38FA5B59-CF33-4D80-8F64-A0B30B8E7F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90CA81B9-2AC8-4C58-90A6-DEEB8F2894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3246FC-6151-4CE6-AC66-731DEF56D044}" type="slidenum">
              <a:rPr lang="de-DE" smtClean="0"/>
              <a:t>‹Nr.›</a:t>
            </a:fld>
            <a:endParaRPr lang="de-DE"/>
          </a:p>
        </p:txBody>
      </p:sp>
    </p:spTree>
    <p:extLst>
      <p:ext uri="{BB962C8B-B14F-4D97-AF65-F5344CB8AC3E}">
        <p14:creationId xmlns:p14="http://schemas.microsoft.com/office/powerpoint/2010/main" val="1828211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00458E-AF6D-4006-BE9B-B5C17F2EBDBB}"/>
              </a:ext>
            </a:extLst>
          </p:cNvPr>
          <p:cNvSpPr>
            <a:spLocks noGrp="1"/>
          </p:cNvSpPr>
          <p:nvPr>
            <p:ph type="ctrTitle"/>
          </p:nvPr>
        </p:nvSpPr>
        <p:spPr>
          <a:xfrm>
            <a:off x="1524000" y="1387539"/>
            <a:ext cx="9144000" cy="2387600"/>
          </a:xfrm>
        </p:spPr>
        <p:txBody>
          <a:bodyPr>
            <a:normAutofit/>
          </a:bodyPr>
          <a:lstStyle/>
          <a:p>
            <a:r>
              <a:rPr lang="en-GB" sz="3200" b="1" dirty="0">
                <a:effectLst/>
                <a:latin typeface="Arial" panose="020B0604020202020204" pitchFamily="34" charset="0"/>
                <a:ea typeface="Arial" panose="020B0604020202020204" pitchFamily="34" charset="0"/>
              </a:rPr>
              <a:t>Resources and support for children dealing with technostress in schools</a:t>
            </a:r>
            <a:endParaRPr lang="de-DE" sz="8800" b="1" dirty="0"/>
          </a:p>
        </p:txBody>
      </p:sp>
      <p:sp>
        <p:nvSpPr>
          <p:cNvPr id="3" name="Untertitel 2">
            <a:extLst>
              <a:ext uri="{FF2B5EF4-FFF2-40B4-BE49-F238E27FC236}">
                <a16:creationId xmlns:a16="http://schemas.microsoft.com/office/drawing/2014/main" id="{66C527F1-92BF-4EF0-BADD-A8C85AC30C9C}"/>
              </a:ext>
            </a:extLst>
          </p:cNvPr>
          <p:cNvSpPr>
            <a:spLocks noGrp="1"/>
          </p:cNvSpPr>
          <p:nvPr>
            <p:ph type="subTitle" idx="1"/>
          </p:nvPr>
        </p:nvSpPr>
        <p:spPr>
          <a:xfrm>
            <a:off x="1524000" y="4535424"/>
            <a:ext cx="9144000" cy="722376"/>
          </a:xfrm>
        </p:spPr>
        <p:txBody>
          <a:bodyPr/>
          <a:lstStyle/>
          <a:p>
            <a:endParaRPr lang="de-DE" dirty="0"/>
          </a:p>
        </p:txBody>
      </p:sp>
      <p:pic>
        <p:nvPicPr>
          <p:cNvPr id="1026" name="Picture 2">
            <a:extLst>
              <a:ext uri="{FF2B5EF4-FFF2-40B4-BE49-F238E27FC236}">
                <a16:creationId xmlns:a16="http://schemas.microsoft.com/office/drawing/2014/main" id="{5EABC669-460F-4591-9034-35752E4F89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8791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66EF0C-AC2E-4692-B46E-6BFDEACE3740}"/>
              </a:ext>
            </a:extLst>
          </p:cNvPr>
          <p:cNvSpPr>
            <a:spLocks noGrp="1"/>
          </p:cNvSpPr>
          <p:nvPr>
            <p:ph type="title"/>
          </p:nvPr>
        </p:nvSpPr>
        <p:spPr/>
        <p:txBody>
          <a:bodyPr/>
          <a:lstStyle/>
          <a:p>
            <a:endParaRPr lang="de-DE" dirty="0"/>
          </a:p>
        </p:txBody>
      </p:sp>
      <p:sp>
        <p:nvSpPr>
          <p:cNvPr id="3" name="Inhaltsplatzhalter 2">
            <a:extLst>
              <a:ext uri="{FF2B5EF4-FFF2-40B4-BE49-F238E27FC236}">
                <a16:creationId xmlns:a16="http://schemas.microsoft.com/office/drawing/2014/main" id="{A5ED4BC9-31B8-4ABC-B2C2-DEC202082EEC}"/>
              </a:ext>
            </a:extLst>
          </p:cNvPr>
          <p:cNvSpPr>
            <a:spLocks noGrp="1"/>
          </p:cNvSpPr>
          <p:nvPr>
            <p:ph idx="1"/>
          </p:nvPr>
        </p:nvSpPr>
        <p:spPr/>
        <p:txBody>
          <a:bodyPr/>
          <a:lstStyle/>
          <a:p>
            <a:pPr marL="0" indent="0">
              <a:buNone/>
            </a:pPr>
            <a:endParaRPr lang="de-DE" dirty="0"/>
          </a:p>
          <a:p>
            <a:pPr marL="0" indent="0">
              <a:buNone/>
            </a:pPr>
            <a:endParaRPr lang="de-DE" dirty="0"/>
          </a:p>
          <a:p>
            <a:pPr marL="0" indent="0">
              <a:buNone/>
            </a:pPr>
            <a:endParaRPr lang="de-DE" dirty="0"/>
          </a:p>
          <a:p>
            <a:pPr marL="0" indent="0" algn="ctr">
              <a:buNone/>
            </a:pPr>
            <a:r>
              <a:rPr lang="de-DE" dirty="0" err="1"/>
              <a:t>Lets</a:t>
            </a:r>
            <a:r>
              <a:rPr lang="de-DE" dirty="0"/>
              <a:t> </a:t>
            </a:r>
            <a:r>
              <a:rPr lang="de-DE" dirty="0" err="1"/>
              <a:t>discuss</a:t>
            </a:r>
            <a:r>
              <a:rPr lang="de-DE" dirty="0"/>
              <a:t> and </a:t>
            </a:r>
            <a:r>
              <a:rPr lang="de-DE" dirty="0" err="1"/>
              <a:t>share</a:t>
            </a:r>
            <a:r>
              <a:rPr lang="de-DE" dirty="0"/>
              <a:t> </a:t>
            </a:r>
            <a:r>
              <a:rPr lang="de-DE" dirty="0" err="1"/>
              <a:t>experiences</a:t>
            </a:r>
            <a:endParaRPr lang="de-DE" dirty="0"/>
          </a:p>
        </p:txBody>
      </p:sp>
      <p:pic>
        <p:nvPicPr>
          <p:cNvPr id="4" name="Picture 2">
            <a:extLst>
              <a:ext uri="{FF2B5EF4-FFF2-40B4-BE49-F238E27FC236}">
                <a16:creationId xmlns:a16="http://schemas.microsoft.com/office/drawing/2014/main" id="{387DF2A5-A11F-4E9A-A850-5F1FAEEF2A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7926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0A714C-D7E9-4C3A-8166-C4984FE73890}"/>
              </a:ext>
            </a:extLst>
          </p:cNvPr>
          <p:cNvSpPr>
            <a:spLocks noGrp="1"/>
          </p:cNvSpPr>
          <p:nvPr>
            <p:ph type="title"/>
          </p:nvPr>
        </p:nvSpPr>
        <p:spPr/>
        <p:txBody>
          <a:bodyPr/>
          <a:lstStyle/>
          <a:p>
            <a:r>
              <a:rPr lang="de-DE" dirty="0"/>
              <a:t>Index</a:t>
            </a:r>
          </a:p>
        </p:txBody>
      </p:sp>
      <p:sp>
        <p:nvSpPr>
          <p:cNvPr id="3" name="Inhaltsplatzhalter 2">
            <a:extLst>
              <a:ext uri="{FF2B5EF4-FFF2-40B4-BE49-F238E27FC236}">
                <a16:creationId xmlns:a16="http://schemas.microsoft.com/office/drawing/2014/main" id="{F6286499-FE16-4D9E-B4C4-7F6858573D7D}"/>
              </a:ext>
            </a:extLst>
          </p:cNvPr>
          <p:cNvSpPr>
            <a:spLocks noGrp="1"/>
          </p:cNvSpPr>
          <p:nvPr>
            <p:ph idx="1"/>
          </p:nvPr>
        </p:nvSpPr>
        <p:spPr/>
        <p:txBody>
          <a:bodyPr/>
          <a:lstStyle/>
          <a:p>
            <a:r>
              <a:rPr lang="de-DE" dirty="0" err="1"/>
              <a:t>What</a:t>
            </a:r>
            <a:r>
              <a:rPr lang="de-DE" dirty="0"/>
              <a:t> </a:t>
            </a:r>
            <a:r>
              <a:rPr lang="de-DE" dirty="0" err="1"/>
              <a:t>is</a:t>
            </a:r>
            <a:r>
              <a:rPr lang="de-DE" dirty="0"/>
              <a:t> technostress?</a:t>
            </a:r>
          </a:p>
          <a:p>
            <a:r>
              <a:rPr lang="de-DE" dirty="0" err="1"/>
              <a:t>Importance</a:t>
            </a:r>
            <a:r>
              <a:rPr lang="de-DE" dirty="0"/>
              <a:t> </a:t>
            </a:r>
            <a:r>
              <a:rPr lang="de-DE" dirty="0" err="1"/>
              <a:t>of</a:t>
            </a:r>
            <a:r>
              <a:rPr lang="de-DE" dirty="0"/>
              <a:t> </a:t>
            </a:r>
            <a:r>
              <a:rPr lang="de-DE" dirty="0" err="1"/>
              <a:t>the</a:t>
            </a:r>
            <a:r>
              <a:rPr lang="de-DE" dirty="0"/>
              <a:t> </a:t>
            </a:r>
            <a:r>
              <a:rPr lang="de-DE" dirty="0" err="1"/>
              <a:t>topic</a:t>
            </a:r>
            <a:endParaRPr lang="de-DE" dirty="0"/>
          </a:p>
          <a:p>
            <a:r>
              <a:rPr lang="en-US" dirty="0"/>
              <a:t>Effects of technostress on children and adolescents</a:t>
            </a:r>
          </a:p>
          <a:p>
            <a:r>
              <a:rPr lang="en-US" dirty="0"/>
              <a:t>Causes of technostress at school</a:t>
            </a:r>
          </a:p>
          <a:p>
            <a:r>
              <a:rPr lang="en-US" dirty="0"/>
              <a:t>Strategies for coping with technostress</a:t>
            </a:r>
          </a:p>
          <a:p>
            <a:r>
              <a:rPr lang="en-US" dirty="0"/>
              <a:t>Resources and support at school</a:t>
            </a:r>
          </a:p>
          <a:p>
            <a:endParaRPr lang="de-DE" dirty="0"/>
          </a:p>
        </p:txBody>
      </p:sp>
      <p:pic>
        <p:nvPicPr>
          <p:cNvPr id="4" name="Picture 2">
            <a:extLst>
              <a:ext uri="{FF2B5EF4-FFF2-40B4-BE49-F238E27FC236}">
                <a16:creationId xmlns:a16="http://schemas.microsoft.com/office/drawing/2014/main" id="{1FFAD36C-0544-49E3-9DE5-2124CD74AB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7560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D39E40-171D-4888-B86B-4DC8BE7BB7D6}"/>
              </a:ext>
            </a:extLst>
          </p:cNvPr>
          <p:cNvSpPr>
            <a:spLocks noGrp="1"/>
          </p:cNvSpPr>
          <p:nvPr>
            <p:ph type="title"/>
          </p:nvPr>
        </p:nvSpPr>
        <p:spPr/>
        <p:txBody>
          <a:bodyPr/>
          <a:lstStyle/>
          <a:p>
            <a:r>
              <a:rPr lang="de-DE" dirty="0" err="1"/>
              <a:t>What</a:t>
            </a:r>
            <a:r>
              <a:rPr lang="de-DE" dirty="0"/>
              <a:t> </a:t>
            </a:r>
            <a:r>
              <a:rPr lang="de-DE" dirty="0" err="1"/>
              <a:t>is</a:t>
            </a:r>
            <a:r>
              <a:rPr lang="de-DE" dirty="0"/>
              <a:t> technostress?</a:t>
            </a:r>
          </a:p>
        </p:txBody>
      </p:sp>
      <p:sp>
        <p:nvSpPr>
          <p:cNvPr id="3" name="Inhaltsplatzhalter 2">
            <a:extLst>
              <a:ext uri="{FF2B5EF4-FFF2-40B4-BE49-F238E27FC236}">
                <a16:creationId xmlns:a16="http://schemas.microsoft.com/office/drawing/2014/main" id="{70B19440-B0D9-4C07-AD4E-D9AA412A1FA7}"/>
              </a:ext>
            </a:extLst>
          </p:cNvPr>
          <p:cNvSpPr>
            <a:spLocks noGrp="1"/>
          </p:cNvSpPr>
          <p:nvPr>
            <p:ph idx="1"/>
          </p:nvPr>
        </p:nvSpPr>
        <p:spPr/>
        <p:txBody>
          <a:bodyPr>
            <a:normAutofit/>
          </a:bodyPr>
          <a:lstStyle/>
          <a:p>
            <a:pPr marL="0" indent="0">
              <a:buNone/>
            </a:pPr>
            <a:r>
              <a:rPr lang="en-US" dirty="0"/>
              <a:t>Definition of technostress: </a:t>
            </a:r>
          </a:p>
          <a:p>
            <a:pPr marL="0" indent="0" algn="ctr">
              <a:buNone/>
            </a:pPr>
            <a:r>
              <a:rPr lang="en-US" b="1" i="1" dirty="0"/>
              <a:t>“Technostress is a form of stress caused by the use of or constant interaction with technology, especially digital devices and online platforms.”</a:t>
            </a:r>
          </a:p>
          <a:p>
            <a:pPr marL="0" indent="0" algn="ctr">
              <a:buNone/>
            </a:pPr>
            <a:endParaRPr lang="en-US" dirty="0"/>
          </a:p>
          <a:p>
            <a:pPr marL="0" indent="0">
              <a:buNone/>
            </a:pPr>
            <a:r>
              <a:rPr lang="en-US" dirty="0"/>
              <a:t>It occurs when the individual feels overwhelmed by technology, whether it is due to the amount of information, constant accessibility, or the complexity and pace of technological change.</a:t>
            </a:r>
          </a:p>
        </p:txBody>
      </p:sp>
      <p:pic>
        <p:nvPicPr>
          <p:cNvPr id="4" name="Picture 2">
            <a:extLst>
              <a:ext uri="{FF2B5EF4-FFF2-40B4-BE49-F238E27FC236}">
                <a16:creationId xmlns:a16="http://schemas.microsoft.com/office/drawing/2014/main" id="{1684BF6A-D9D5-4C5D-AABC-DC04B43A40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1646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7C6615-1CFC-415D-8CA9-07435D8D52C5}"/>
              </a:ext>
            </a:extLst>
          </p:cNvPr>
          <p:cNvSpPr>
            <a:spLocks noGrp="1"/>
          </p:cNvSpPr>
          <p:nvPr>
            <p:ph type="title"/>
          </p:nvPr>
        </p:nvSpPr>
        <p:spPr/>
        <p:txBody>
          <a:bodyPr/>
          <a:lstStyle/>
          <a:p>
            <a:r>
              <a:rPr lang="de-DE" dirty="0" err="1"/>
              <a:t>What</a:t>
            </a:r>
            <a:r>
              <a:rPr lang="de-DE" dirty="0"/>
              <a:t> </a:t>
            </a:r>
            <a:r>
              <a:rPr lang="de-DE" dirty="0" err="1"/>
              <a:t>is</a:t>
            </a:r>
            <a:r>
              <a:rPr lang="de-DE" dirty="0"/>
              <a:t> technostress?</a:t>
            </a:r>
            <a:br>
              <a:rPr lang="de-DE" dirty="0"/>
            </a:br>
            <a:r>
              <a:rPr lang="de-DE" sz="2800" dirty="0" err="1"/>
              <a:t>Examples</a:t>
            </a:r>
            <a:endParaRPr lang="de-DE" dirty="0"/>
          </a:p>
        </p:txBody>
      </p:sp>
      <p:sp>
        <p:nvSpPr>
          <p:cNvPr id="3" name="Inhaltsplatzhalter 2">
            <a:extLst>
              <a:ext uri="{FF2B5EF4-FFF2-40B4-BE49-F238E27FC236}">
                <a16:creationId xmlns:a16="http://schemas.microsoft.com/office/drawing/2014/main" id="{20EAFDE7-5264-4F7B-87B3-6B1471B12FF4}"/>
              </a:ext>
            </a:extLst>
          </p:cNvPr>
          <p:cNvSpPr>
            <a:spLocks noGrp="1"/>
          </p:cNvSpPr>
          <p:nvPr>
            <p:ph idx="1"/>
          </p:nvPr>
        </p:nvSpPr>
        <p:spPr/>
        <p:txBody>
          <a:bodyPr>
            <a:normAutofit fontScale="92500" lnSpcReduction="20000"/>
          </a:bodyPr>
          <a:lstStyle/>
          <a:p>
            <a:pPr marL="0" indent="0">
              <a:buNone/>
            </a:pPr>
            <a:r>
              <a:rPr lang="en-US" b="1" dirty="0"/>
              <a:t>Examples of technostress in the school environment:</a:t>
            </a:r>
          </a:p>
          <a:p>
            <a:pPr marL="0" indent="0">
              <a:buNone/>
            </a:pPr>
            <a:r>
              <a:rPr lang="en-US" dirty="0"/>
              <a:t>1. overwhelm by online learning: Constant video conferencing, email communication, and online assignments can leave students feeling overwhelmed</a:t>
            </a:r>
          </a:p>
          <a:p>
            <a:pPr marL="0" indent="0">
              <a:buNone/>
            </a:pPr>
            <a:r>
              <a:rPr lang="en-US" dirty="0"/>
              <a:t>2. Social pressure from social media: the pressure to be present and active on social media can cause stress, especially in the context of social dynamics at school</a:t>
            </a:r>
          </a:p>
          <a:p>
            <a:pPr marL="0" indent="0">
              <a:buNone/>
            </a:pPr>
            <a:r>
              <a:rPr lang="en-US" dirty="0"/>
              <a:t>3. Information overload: the large amount of information available online can make it difficult for students to distinguish relevant from irrelevant information, leading to stress</a:t>
            </a:r>
          </a:p>
          <a:p>
            <a:pPr marL="0" indent="0">
              <a:buNone/>
            </a:pPr>
            <a:r>
              <a:rPr lang="en-US" dirty="0"/>
              <a:t>4. Technical problems: difficulties with hardware or software, slow internet connections, or a lack of digital skills can be sources of stress</a:t>
            </a:r>
            <a:endParaRPr lang="de-DE" dirty="0"/>
          </a:p>
        </p:txBody>
      </p:sp>
      <p:pic>
        <p:nvPicPr>
          <p:cNvPr id="4" name="Picture 2">
            <a:extLst>
              <a:ext uri="{FF2B5EF4-FFF2-40B4-BE49-F238E27FC236}">
                <a16:creationId xmlns:a16="http://schemas.microsoft.com/office/drawing/2014/main" id="{3185DA1D-9B88-4C16-B468-170BBE6990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5836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B8B9CD-4412-42A6-8B6D-08C770D80488}"/>
              </a:ext>
            </a:extLst>
          </p:cNvPr>
          <p:cNvSpPr>
            <a:spLocks noGrp="1"/>
          </p:cNvSpPr>
          <p:nvPr>
            <p:ph type="title"/>
          </p:nvPr>
        </p:nvSpPr>
        <p:spPr/>
        <p:txBody>
          <a:bodyPr/>
          <a:lstStyle/>
          <a:p>
            <a:r>
              <a:rPr lang="de-DE" dirty="0" err="1"/>
              <a:t>Importance</a:t>
            </a:r>
            <a:r>
              <a:rPr lang="de-DE" dirty="0"/>
              <a:t> </a:t>
            </a:r>
            <a:r>
              <a:rPr lang="de-DE" dirty="0" err="1"/>
              <a:t>of</a:t>
            </a:r>
            <a:r>
              <a:rPr lang="de-DE" dirty="0"/>
              <a:t> </a:t>
            </a:r>
            <a:r>
              <a:rPr lang="de-DE" dirty="0" err="1"/>
              <a:t>the</a:t>
            </a:r>
            <a:r>
              <a:rPr lang="de-DE" dirty="0"/>
              <a:t> </a:t>
            </a:r>
            <a:r>
              <a:rPr lang="de-DE" dirty="0" err="1"/>
              <a:t>topic</a:t>
            </a:r>
            <a:endParaRPr lang="de-DE" dirty="0"/>
          </a:p>
        </p:txBody>
      </p:sp>
      <p:sp>
        <p:nvSpPr>
          <p:cNvPr id="3" name="Inhaltsplatzhalter 2">
            <a:extLst>
              <a:ext uri="{FF2B5EF4-FFF2-40B4-BE49-F238E27FC236}">
                <a16:creationId xmlns:a16="http://schemas.microsoft.com/office/drawing/2014/main" id="{84029F8F-9876-4628-8620-944F53E188FE}"/>
              </a:ext>
            </a:extLst>
          </p:cNvPr>
          <p:cNvSpPr>
            <a:spLocks noGrp="1"/>
          </p:cNvSpPr>
          <p:nvPr>
            <p:ph idx="1"/>
          </p:nvPr>
        </p:nvSpPr>
        <p:spPr/>
        <p:txBody>
          <a:bodyPr>
            <a:normAutofit fontScale="62500" lnSpcReduction="20000"/>
          </a:bodyPr>
          <a:lstStyle/>
          <a:p>
            <a:pPr marL="0" indent="0">
              <a:buNone/>
            </a:pPr>
            <a:r>
              <a:rPr lang="en-US" b="1" dirty="0"/>
              <a:t>The topic of technostress is essential for students and schools for several reasons:</a:t>
            </a:r>
          </a:p>
          <a:p>
            <a:pPr marL="0" indent="0">
              <a:buNone/>
            </a:pPr>
            <a:r>
              <a:rPr lang="en-US" dirty="0"/>
              <a:t>1. </a:t>
            </a:r>
            <a:r>
              <a:rPr lang="en-US" b="1" dirty="0"/>
              <a:t>impact on learning ability</a:t>
            </a:r>
            <a:r>
              <a:rPr lang="en-US" dirty="0"/>
              <a:t>: technostress can affect pupils' ability to concentrate and memory. This can lead to difficulties in the learning process, reduced efficiency in studying and ultimately, poorer school performance</a:t>
            </a:r>
          </a:p>
          <a:p>
            <a:pPr marL="0" indent="0">
              <a:buNone/>
            </a:pPr>
            <a:r>
              <a:rPr lang="en-US" dirty="0"/>
              <a:t>2. </a:t>
            </a:r>
            <a:r>
              <a:rPr lang="en-US" b="1" dirty="0"/>
              <a:t>mental health</a:t>
            </a:r>
            <a:r>
              <a:rPr lang="en-US" dirty="0"/>
              <a:t>: chronic technostress can lead to symptoms such as anxiety, depression, exhaustion, and burnout. This mental stress not only affects students' well-being but also their overall performance and social interaction</a:t>
            </a:r>
          </a:p>
          <a:p>
            <a:pPr marL="0" indent="0">
              <a:buNone/>
            </a:pPr>
            <a:r>
              <a:rPr lang="en-US" dirty="0"/>
              <a:t>3. </a:t>
            </a:r>
            <a:r>
              <a:rPr lang="en-US" b="1" dirty="0"/>
              <a:t>physiological effects</a:t>
            </a:r>
            <a:r>
              <a:rPr lang="en-US" dirty="0"/>
              <a:t>: Extended screen time and the lack of physical activity associated with technostress can lead to health problems such as headaches, eye strain, sleep disorders, and postural problems</a:t>
            </a:r>
          </a:p>
          <a:p>
            <a:pPr marL="0" indent="0">
              <a:buNone/>
            </a:pPr>
            <a:r>
              <a:rPr lang="en-US" dirty="0"/>
              <a:t>4. </a:t>
            </a:r>
            <a:r>
              <a:rPr lang="en-US" b="1" dirty="0"/>
              <a:t>social interaction and communication skills</a:t>
            </a:r>
            <a:r>
              <a:rPr lang="en-US" dirty="0"/>
              <a:t>: Excessive use of digital technologies can hurt the development of social skills and the ability to communicate face-to-face, which is crucial for personal growth and later employment</a:t>
            </a:r>
          </a:p>
          <a:p>
            <a:pPr marL="0" indent="0">
              <a:buNone/>
            </a:pPr>
            <a:r>
              <a:rPr lang="en-US" dirty="0"/>
              <a:t>5. </a:t>
            </a:r>
            <a:r>
              <a:rPr lang="en-US" b="1" dirty="0"/>
              <a:t>effects on behavior</a:t>
            </a:r>
            <a:r>
              <a:rPr lang="en-US" dirty="0"/>
              <a:t>: Technostress can lead to decreased attention span and increased irritability. At school, this can manifest itself in a lower tolerance for challenges and frustrations</a:t>
            </a:r>
          </a:p>
          <a:p>
            <a:pPr marL="0" indent="0">
              <a:buNone/>
            </a:pPr>
            <a:r>
              <a:rPr lang="en-US" dirty="0"/>
              <a:t>6. </a:t>
            </a:r>
            <a:r>
              <a:rPr lang="en-US" b="1" dirty="0"/>
              <a:t>addiction and addictive behavior</a:t>
            </a:r>
            <a:r>
              <a:rPr lang="en-US" dirty="0"/>
              <a:t>: Intensive use of digital technologies can lead to addiction, which manifests itself in a compulsive need to be constantly online and using digital devices.</a:t>
            </a:r>
            <a:endParaRPr lang="de-DE" dirty="0"/>
          </a:p>
        </p:txBody>
      </p:sp>
      <p:pic>
        <p:nvPicPr>
          <p:cNvPr id="4" name="Picture 2">
            <a:extLst>
              <a:ext uri="{FF2B5EF4-FFF2-40B4-BE49-F238E27FC236}">
                <a16:creationId xmlns:a16="http://schemas.microsoft.com/office/drawing/2014/main" id="{08EFD65B-8F65-43D4-8235-DDBD82AE2C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1080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53B4AF-342E-4D5B-8627-1F56A830F8DF}"/>
              </a:ext>
            </a:extLst>
          </p:cNvPr>
          <p:cNvSpPr>
            <a:spLocks noGrp="1"/>
          </p:cNvSpPr>
          <p:nvPr>
            <p:ph type="title"/>
          </p:nvPr>
        </p:nvSpPr>
        <p:spPr/>
        <p:txBody>
          <a:bodyPr/>
          <a:lstStyle/>
          <a:p>
            <a:r>
              <a:rPr lang="en-US" dirty="0"/>
              <a:t>Effects of technostress on children and adolescents</a:t>
            </a:r>
            <a:endParaRPr lang="de-DE" dirty="0"/>
          </a:p>
        </p:txBody>
      </p:sp>
      <p:sp>
        <p:nvSpPr>
          <p:cNvPr id="3" name="Inhaltsplatzhalter 2">
            <a:extLst>
              <a:ext uri="{FF2B5EF4-FFF2-40B4-BE49-F238E27FC236}">
                <a16:creationId xmlns:a16="http://schemas.microsoft.com/office/drawing/2014/main" id="{634DCF49-E0F8-44B9-9106-DD505AA3E5FF}"/>
              </a:ext>
            </a:extLst>
          </p:cNvPr>
          <p:cNvSpPr>
            <a:spLocks noGrp="1"/>
          </p:cNvSpPr>
          <p:nvPr>
            <p:ph idx="1"/>
          </p:nvPr>
        </p:nvSpPr>
        <p:spPr/>
        <p:txBody>
          <a:bodyPr>
            <a:normAutofit fontScale="92500" lnSpcReduction="20000"/>
          </a:bodyPr>
          <a:lstStyle/>
          <a:p>
            <a:pPr marL="514350" indent="-514350">
              <a:buAutoNum type="arabicPeriod"/>
            </a:pPr>
            <a:r>
              <a:rPr lang="en-US" b="1" dirty="0"/>
              <a:t>Mental health</a:t>
            </a:r>
            <a:r>
              <a:rPr lang="en-US" dirty="0"/>
              <a:t>: technostress can lead to anxiety, depression, and a feeling of being overwhelmed</a:t>
            </a:r>
          </a:p>
          <a:p>
            <a:pPr marL="514350" indent="-514350">
              <a:buAutoNum type="arabicPeriod"/>
            </a:pPr>
            <a:r>
              <a:rPr lang="en-US" b="1" dirty="0"/>
              <a:t>Sleep disorders</a:t>
            </a:r>
            <a:r>
              <a:rPr lang="en-US" dirty="0"/>
              <a:t>: The intensive use of screen devices, especially before bedtime, can hurt sleep</a:t>
            </a:r>
          </a:p>
          <a:p>
            <a:pPr marL="514350" indent="-514350">
              <a:buAutoNum type="arabicPeriod"/>
            </a:pPr>
            <a:r>
              <a:rPr lang="en-US" b="1" dirty="0"/>
              <a:t>Concentration problems</a:t>
            </a:r>
            <a:r>
              <a:rPr lang="en-US" dirty="0"/>
              <a:t>: Constant distractions from digital devices can reduce attention span and the ability to concentrate</a:t>
            </a:r>
          </a:p>
          <a:p>
            <a:pPr marL="514350" indent="-514350">
              <a:buAutoNum type="arabicPeriod"/>
            </a:pPr>
            <a:r>
              <a:rPr lang="en-US" b="1" dirty="0"/>
              <a:t>Social issues</a:t>
            </a:r>
            <a:r>
              <a:rPr lang="en-US" dirty="0"/>
              <a:t>: Excessive screen time can lead to a neglect of face-to-face social interactions and impaired development of social skills</a:t>
            </a:r>
          </a:p>
          <a:p>
            <a:pPr marL="514350" indent="-514350">
              <a:buAutoNum type="arabicPeriod"/>
            </a:pPr>
            <a:r>
              <a:rPr lang="en-US" b="1" dirty="0"/>
              <a:t>Physical health</a:t>
            </a:r>
            <a:r>
              <a:rPr lang="en-US" dirty="0"/>
              <a:t>: prolonged screen time can lead to physical complaints such as eye strain, headaches, and postural problems</a:t>
            </a:r>
          </a:p>
          <a:p>
            <a:pPr marL="514350" indent="-514350">
              <a:buAutoNum type="arabicPeriod"/>
            </a:pPr>
            <a:r>
              <a:rPr lang="en-US" b="1" dirty="0"/>
              <a:t>Behavior and performance</a:t>
            </a:r>
            <a:r>
              <a:rPr lang="en-US" dirty="0"/>
              <a:t>: In school, technostress can manifest itself in the form of reduced engagement, lower performance, and altered behavior</a:t>
            </a:r>
            <a:endParaRPr lang="de-DE" dirty="0"/>
          </a:p>
        </p:txBody>
      </p:sp>
      <p:pic>
        <p:nvPicPr>
          <p:cNvPr id="4" name="Picture 2">
            <a:extLst>
              <a:ext uri="{FF2B5EF4-FFF2-40B4-BE49-F238E27FC236}">
                <a16:creationId xmlns:a16="http://schemas.microsoft.com/office/drawing/2014/main" id="{612A9079-986F-47F9-982B-BB651DCCC0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6884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A01E80-0A5C-47E8-8594-0E9413F07173}"/>
              </a:ext>
            </a:extLst>
          </p:cNvPr>
          <p:cNvSpPr>
            <a:spLocks noGrp="1"/>
          </p:cNvSpPr>
          <p:nvPr>
            <p:ph type="title"/>
          </p:nvPr>
        </p:nvSpPr>
        <p:spPr/>
        <p:txBody>
          <a:bodyPr/>
          <a:lstStyle/>
          <a:p>
            <a:r>
              <a:rPr lang="en-US" dirty="0"/>
              <a:t>Causes of technostress at school</a:t>
            </a:r>
            <a:endParaRPr lang="de-DE" dirty="0"/>
          </a:p>
        </p:txBody>
      </p:sp>
      <p:sp>
        <p:nvSpPr>
          <p:cNvPr id="3" name="Inhaltsplatzhalter 2">
            <a:extLst>
              <a:ext uri="{FF2B5EF4-FFF2-40B4-BE49-F238E27FC236}">
                <a16:creationId xmlns:a16="http://schemas.microsoft.com/office/drawing/2014/main" id="{657F1E2A-93C7-4BBA-8F82-57106300267C}"/>
              </a:ext>
            </a:extLst>
          </p:cNvPr>
          <p:cNvSpPr>
            <a:spLocks noGrp="1"/>
          </p:cNvSpPr>
          <p:nvPr>
            <p:ph idx="1"/>
          </p:nvPr>
        </p:nvSpPr>
        <p:spPr>
          <a:xfrm>
            <a:off x="445008" y="1606169"/>
            <a:ext cx="10515600" cy="4351338"/>
          </a:xfrm>
        </p:spPr>
        <p:txBody>
          <a:bodyPr>
            <a:normAutofit fontScale="55000" lnSpcReduction="20000"/>
          </a:bodyPr>
          <a:lstStyle/>
          <a:p>
            <a:pPr marL="0" indent="0">
              <a:buNone/>
            </a:pPr>
            <a:r>
              <a:rPr lang="en-US" b="1" dirty="0"/>
              <a:t>Excessive use of digital devices:</a:t>
            </a:r>
          </a:p>
          <a:p>
            <a:r>
              <a:rPr lang="en-US" dirty="0"/>
              <a:t>Extended, often uncontrolled use of smartphones, tablets, and computers.- Leads to eye strain and visual fatigue</a:t>
            </a:r>
          </a:p>
          <a:p>
            <a:r>
              <a:rPr lang="en-US" dirty="0"/>
              <a:t>Causes sleep disturbances and interruption of the natural sleep cycle.- Physical complaints such as neck and back pain</a:t>
            </a:r>
          </a:p>
          <a:p>
            <a:r>
              <a:rPr lang="en-US" dirty="0"/>
              <a:t>Impairment of interpersonal relationships</a:t>
            </a:r>
          </a:p>
          <a:p>
            <a:r>
              <a:rPr lang="en-US" dirty="0"/>
              <a:t>Reduced ability to focus on non-digital activities.</a:t>
            </a:r>
          </a:p>
          <a:p>
            <a:pPr marL="0" indent="0">
              <a:buNone/>
            </a:pPr>
            <a:r>
              <a:rPr lang="en-US" b="1" dirty="0"/>
              <a:t>Pressure from online learning and constant accessibility:</a:t>
            </a:r>
          </a:p>
          <a:p>
            <a:r>
              <a:rPr lang="en-US" dirty="0"/>
              <a:t>Constant online presence pressure for lessons, homework, and group projects.- Stress from using digital platforms and tools</a:t>
            </a:r>
          </a:p>
          <a:p>
            <a:r>
              <a:rPr lang="en-US" dirty="0"/>
              <a:t>Overload and stress due to lack of separation between school time and free time</a:t>
            </a:r>
          </a:p>
          <a:p>
            <a:r>
              <a:rPr lang="en-US" dirty="0"/>
              <a:t>Can lead to burnout and mental exhaustion</a:t>
            </a:r>
          </a:p>
          <a:p>
            <a:pPr marL="0" indent="0">
              <a:buNone/>
            </a:pPr>
            <a:r>
              <a:rPr lang="en-US" b="1" dirty="0"/>
              <a:t>Effects of social media and cyberbullying</a:t>
            </a:r>
            <a:r>
              <a:rPr lang="en-US" dirty="0"/>
              <a:t>:</a:t>
            </a:r>
          </a:p>
          <a:p>
            <a:r>
              <a:rPr lang="en-US" dirty="0"/>
              <a:t>Provides a platform for social interaction and information sharing</a:t>
            </a:r>
          </a:p>
          <a:p>
            <a:r>
              <a:rPr lang="en-US" dirty="0"/>
              <a:t>Sources of stress through social comparison and pressure to fulfill</a:t>
            </a:r>
          </a:p>
          <a:p>
            <a:r>
              <a:rPr lang="en-US" dirty="0"/>
              <a:t>Exposure to negative comments and cyberbullying</a:t>
            </a:r>
          </a:p>
          <a:p>
            <a:r>
              <a:rPr lang="en-US" dirty="0"/>
              <a:t>Cyberbullying leads to anxiety, depression, and self-harm</a:t>
            </a:r>
          </a:p>
          <a:p>
            <a:r>
              <a:rPr lang="en-US" dirty="0"/>
              <a:t>Affects students' mental health and well-being.</a:t>
            </a:r>
            <a:endParaRPr lang="de-DE" dirty="0"/>
          </a:p>
        </p:txBody>
      </p:sp>
      <p:pic>
        <p:nvPicPr>
          <p:cNvPr id="4" name="Picture 2">
            <a:extLst>
              <a:ext uri="{FF2B5EF4-FFF2-40B4-BE49-F238E27FC236}">
                <a16:creationId xmlns:a16="http://schemas.microsoft.com/office/drawing/2014/main" id="{AB28CC7A-6FBE-4190-BDB1-B700F275B5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3465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FBB527-DDE8-4AA9-97B3-BF8C603563D1}"/>
              </a:ext>
            </a:extLst>
          </p:cNvPr>
          <p:cNvSpPr>
            <a:spLocks noGrp="1"/>
          </p:cNvSpPr>
          <p:nvPr>
            <p:ph type="title"/>
          </p:nvPr>
        </p:nvSpPr>
        <p:spPr/>
        <p:txBody>
          <a:bodyPr/>
          <a:lstStyle/>
          <a:p>
            <a:r>
              <a:rPr lang="en-US" dirty="0"/>
              <a:t>Strategies for coping with technostress</a:t>
            </a:r>
            <a:endParaRPr lang="de-DE" dirty="0"/>
          </a:p>
        </p:txBody>
      </p:sp>
      <p:sp>
        <p:nvSpPr>
          <p:cNvPr id="3" name="Inhaltsplatzhalter 2">
            <a:extLst>
              <a:ext uri="{FF2B5EF4-FFF2-40B4-BE49-F238E27FC236}">
                <a16:creationId xmlns:a16="http://schemas.microsoft.com/office/drawing/2014/main" id="{DA22558E-84FD-4426-ADAA-DBC5214E12E1}"/>
              </a:ext>
            </a:extLst>
          </p:cNvPr>
          <p:cNvSpPr>
            <a:spLocks noGrp="1"/>
          </p:cNvSpPr>
          <p:nvPr>
            <p:ph idx="1"/>
          </p:nvPr>
        </p:nvSpPr>
        <p:spPr/>
        <p:txBody>
          <a:bodyPr>
            <a:normAutofit fontScale="85000" lnSpcReduction="20000"/>
          </a:bodyPr>
          <a:lstStyle/>
          <a:p>
            <a:pPr marL="514350" indent="-514350">
              <a:buFont typeface="+mj-lt"/>
              <a:buAutoNum type="arabicPeriod"/>
            </a:pPr>
            <a:r>
              <a:rPr lang="en-US" b="1" dirty="0"/>
              <a:t>time management and breaks from screen time: </a:t>
            </a:r>
            <a:r>
              <a:rPr lang="en-US" dirty="0"/>
              <a:t>Introduce set times for digital device use. Take regular breaks during long periods of screen time. Consciously plan offline activities to relax and unwind. Use apps and tools to help monitor and limit screen time</a:t>
            </a:r>
          </a:p>
          <a:p>
            <a:pPr marL="514350" indent="-514350">
              <a:buFont typeface="+mj-lt"/>
              <a:buAutoNum type="arabicPeriod"/>
            </a:pPr>
            <a:r>
              <a:rPr lang="en-US" b="1" dirty="0"/>
              <a:t>promoting extracurricular activities and hobbies: </a:t>
            </a:r>
            <a:r>
              <a:rPr lang="en-US" dirty="0"/>
              <a:t>Encouraging non-digital media-related activities such as sports, art, music, or reading. Organizing group activities or clubs that promote interests outside of the digital </a:t>
            </a:r>
            <a:r>
              <a:rPr lang="en-US" dirty="0" err="1"/>
              <a:t>space.Creating</a:t>
            </a:r>
            <a:r>
              <a:rPr lang="en-US" dirty="0"/>
              <a:t> opportunities for social interaction and teamwork in a non-digital environment</a:t>
            </a:r>
          </a:p>
          <a:p>
            <a:pPr marL="514350" indent="-514350">
              <a:buFont typeface="+mj-lt"/>
              <a:buAutoNum type="arabicPeriod"/>
            </a:pPr>
            <a:r>
              <a:rPr lang="en-US" b="1" dirty="0"/>
              <a:t>importance of adequate sleep and physical activity: </a:t>
            </a:r>
            <a:r>
              <a:rPr lang="en-US" dirty="0"/>
              <a:t>Educating about the importance of good sleep for mental and physical health. Promote healthy sleep patterns, including pre-bedtime routines without screen devices. Integrating physical activity into everyday life, such as regular sport, yoga, or simple movement exercises. Organization of sporting events or exercise programs in schools.</a:t>
            </a:r>
            <a:endParaRPr lang="de-DE" dirty="0"/>
          </a:p>
        </p:txBody>
      </p:sp>
      <p:pic>
        <p:nvPicPr>
          <p:cNvPr id="4" name="Picture 2">
            <a:extLst>
              <a:ext uri="{FF2B5EF4-FFF2-40B4-BE49-F238E27FC236}">
                <a16:creationId xmlns:a16="http://schemas.microsoft.com/office/drawing/2014/main" id="{9BCCE462-8249-4E63-B9B5-D271D5AB5C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7220" y="230188"/>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5043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4A487F-910C-44E4-B5BB-1504DBFE9206}"/>
              </a:ext>
            </a:extLst>
          </p:cNvPr>
          <p:cNvSpPr>
            <a:spLocks noGrp="1"/>
          </p:cNvSpPr>
          <p:nvPr>
            <p:ph type="title"/>
          </p:nvPr>
        </p:nvSpPr>
        <p:spPr/>
        <p:txBody>
          <a:bodyPr/>
          <a:lstStyle/>
          <a:p>
            <a:r>
              <a:rPr lang="en-US" dirty="0"/>
              <a:t>Resources and support at school</a:t>
            </a:r>
            <a:endParaRPr lang="de-DE" dirty="0"/>
          </a:p>
        </p:txBody>
      </p:sp>
      <p:sp>
        <p:nvSpPr>
          <p:cNvPr id="3" name="Inhaltsplatzhalter 2">
            <a:extLst>
              <a:ext uri="{FF2B5EF4-FFF2-40B4-BE49-F238E27FC236}">
                <a16:creationId xmlns:a16="http://schemas.microsoft.com/office/drawing/2014/main" id="{B29806FF-9729-46AD-BB96-AD1EA134C65B}"/>
              </a:ext>
            </a:extLst>
          </p:cNvPr>
          <p:cNvSpPr>
            <a:spLocks noGrp="1"/>
          </p:cNvSpPr>
          <p:nvPr>
            <p:ph idx="1"/>
          </p:nvPr>
        </p:nvSpPr>
        <p:spPr/>
        <p:txBody>
          <a:bodyPr>
            <a:normAutofit fontScale="62500" lnSpcReduction="20000"/>
          </a:bodyPr>
          <a:lstStyle/>
          <a:p>
            <a:pPr marL="0" indent="0">
              <a:buNone/>
            </a:pPr>
            <a:r>
              <a:rPr lang="en-US" b="1" dirty="0"/>
              <a:t>Role of teachers and school psychologists:</a:t>
            </a:r>
          </a:p>
          <a:p>
            <a:r>
              <a:rPr lang="en-US" dirty="0"/>
              <a:t>Teachers: Integrate the topic of technostress into the classroom, educate about healthy technology use, and provide guidelines and tips on how to avoid technostress</a:t>
            </a:r>
          </a:p>
          <a:p>
            <a:r>
              <a:rPr lang="en-US" dirty="0"/>
              <a:t>School psychologists: Provide individual counseling and support for students struggling with technostress, conduct group counseling sessions, and offer stress management strategies</a:t>
            </a:r>
          </a:p>
          <a:p>
            <a:pPr marL="0" indent="0">
              <a:buNone/>
            </a:pPr>
            <a:r>
              <a:rPr lang="en-US" b="1" dirty="0"/>
              <a:t>Workshops and educational programs on technostress:</a:t>
            </a:r>
          </a:p>
          <a:p>
            <a:r>
              <a:rPr lang="en-US" dirty="0"/>
              <a:t>Organizing interactive workshops to help students understand and manage technostress.- Develop educational programs aimed at promoting media literacy and digital well-being</a:t>
            </a:r>
          </a:p>
          <a:p>
            <a:r>
              <a:rPr lang="en-US" dirty="0"/>
              <a:t>Engaging external experts or organizations that offer specialized knowledge and resources </a:t>
            </a:r>
          </a:p>
          <a:p>
            <a:pPr marL="0" indent="0">
              <a:buNone/>
            </a:pPr>
            <a:r>
              <a:rPr lang="en-US" b="1" dirty="0"/>
              <a:t>Establishing technology-free zones and times in the school:</a:t>
            </a:r>
          </a:p>
          <a:p>
            <a:r>
              <a:rPr lang="en-US" dirty="0"/>
              <a:t>Creating areas in the school where the use of digital devices is not permitted, such as in the library, break rooms, or dining hall</a:t>
            </a:r>
          </a:p>
          <a:p>
            <a:r>
              <a:rPr lang="en-US" dirty="0"/>
              <a:t>Designating specific times during the school day when students are encouraged to disconnect from digital devices and focus on non-digital activities</a:t>
            </a:r>
          </a:p>
          <a:p>
            <a:r>
              <a:rPr lang="en-US" dirty="0"/>
              <a:t>Promote technology-free breaks and activities to raise awareness of the world outside the digital space</a:t>
            </a:r>
            <a:endParaRPr lang="de-DE" dirty="0"/>
          </a:p>
        </p:txBody>
      </p:sp>
      <p:pic>
        <p:nvPicPr>
          <p:cNvPr id="4" name="Picture 2">
            <a:extLst>
              <a:ext uri="{FF2B5EF4-FFF2-40B4-BE49-F238E27FC236}">
                <a16:creationId xmlns:a16="http://schemas.microsoft.com/office/drawing/2014/main" id="{947C802B-F217-45BD-B656-B0966E7CB1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748" y="330899"/>
            <a:ext cx="1876425" cy="600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191390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1081</Words>
  <Application>Microsoft Office PowerPoint</Application>
  <PresentationFormat>Breitbild</PresentationFormat>
  <Paragraphs>69</Paragraphs>
  <Slides>10</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10</vt:i4>
      </vt:variant>
    </vt:vector>
  </HeadingPairs>
  <TitlesOfParts>
    <vt:vector size="14" baseType="lpstr">
      <vt:lpstr>Arial</vt:lpstr>
      <vt:lpstr>Calibri</vt:lpstr>
      <vt:lpstr>Calibri Light</vt:lpstr>
      <vt:lpstr>Office</vt:lpstr>
      <vt:lpstr>Resources and support for children dealing with technostress in schools</vt:lpstr>
      <vt:lpstr>Index</vt:lpstr>
      <vt:lpstr>What is technostress?</vt:lpstr>
      <vt:lpstr>What is technostress? Examples</vt:lpstr>
      <vt:lpstr>Importance of the topic</vt:lpstr>
      <vt:lpstr>Effects of technostress on children and adolescents</vt:lpstr>
      <vt:lpstr>Causes of technostress at school</vt:lpstr>
      <vt:lpstr>Strategies for coping with technostress</vt:lpstr>
      <vt:lpstr>Resources and support at school</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Resources and support for children dealing with technostress in schools</dc:title>
  <dc:creator>Kocak, Seyma</dc:creator>
  <cp:lastModifiedBy>Kocak, Seyma</cp:lastModifiedBy>
  <cp:revision>10</cp:revision>
  <dcterms:created xsi:type="dcterms:W3CDTF">2024-01-18T08:39:47Z</dcterms:created>
  <dcterms:modified xsi:type="dcterms:W3CDTF">2024-01-18T14:15:47Z</dcterms:modified>
</cp:coreProperties>
</file>